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228600"/>
            <a:ext cx="7772400" cy="609600"/>
          </a:xfrm>
        </p:spPr>
        <p:txBody>
          <a:bodyPr>
            <a:normAutofit fontScale="90000"/>
          </a:bodyPr>
          <a:lstStyle/>
          <a:p>
            <a:pPr algn="ctr" rtl="1"/>
            <a:r>
              <a:rPr lang="ar-SA" u="sng" dirty="0" smtClean="0">
                <a:solidFill>
                  <a:srgbClr val="FF0000"/>
                </a:solidFill>
              </a:rPr>
              <a:t>اهداف علم الاجتماع الرياضي</a:t>
            </a:r>
            <a:endParaRPr lang="en-US" dirty="0">
              <a:solidFill>
                <a:srgbClr val="FF0000"/>
              </a:solidFill>
            </a:endParaRPr>
          </a:p>
        </p:txBody>
      </p:sp>
      <p:sp>
        <p:nvSpPr>
          <p:cNvPr id="3" name="عنصر نائب للنص 2"/>
          <p:cNvSpPr>
            <a:spLocks noGrp="1"/>
          </p:cNvSpPr>
          <p:nvPr>
            <p:ph type="body" idx="1"/>
          </p:nvPr>
        </p:nvSpPr>
        <p:spPr>
          <a:xfrm>
            <a:off x="152400" y="1143000"/>
            <a:ext cx="8839200" cy="5410200"/>
          </a:xfrm>
        </p:spPr>
        <p:txBody>
          <a:bodyPr>
            <a:noAutofit/>
          </a:bodyPr>
          <a:lstStyle/>
          <a:p>
            <a:pPr marL="514350" lvl="0" indent="-514350"/>
            <a:r>
              <a:rPr lang="ar-IQ" sz="2800" dirty="0" smtClean="0"/>
              <a:t>1) إجراء الدراسات والبحوث العلمية التي تهتم بموضوعات علم الاجتماع الرياضي كتحليل العلاقات الاجتماعية بين الرياضيين والفرق الرياضية .</a:t>
            </a:r>
          </a:p>
          <a:p>
            <a:pPr marL="514350" lvl="0" indent="-514350"/>
            <a:endParaRPr lang="en-US" sz="1200" dirty="0" smtClean="0"/>
          </a:p>
          <a:p>
            <a:pPr lvl="0"/>
            <a:r>
              <a:rPr lang="ar-IQ" sz="2800" dirty="0" smtClean="0"/>
              <a:t>2) تشخيص المشكلات الاجتماعية التي يعاني منها الرياضيون ومعالجتها.</a:t>
            </a:r>
          </a:p>
          <a:p>
            <a:pPr lvl="0"/>
            <a:endParaRPr lang="en-US" sz="1200" dirty="0" smtClean="0"/>
          </a:p>
          <a:p>
            <a:pPr lvl="0"/>
            <a:r>
              <a:rPr lang="ar-IQ" sz="2800" dirty="0" smtClean="0"/>
              <a:t>3) التأكيد على دور ممارسة الأنشطة الرياضية </a:t>
            </a:r>
            <a:r>
              <a:rPr lang="ar-IQ" sz="2800" dirty="0" err="1" smtClean="0"/>
              <a:t>للانسان</a:t>
            </a:r>
            <a:r>
              <a:rPr lang="ar-IQ" sz="2800" dirty="0" smtClean="0"/>
              <a:t> .</a:t>
            </a:r>
          </a:p>
          <a:p>
            <a:pPr lvl="0"/>
            <a:endParaRPr lang="en-US" sz="1600" dirty="0" smtClean="0"/>
          </a:p>
          <a:p>
            <a:pPr lvl="0"/>
            <a:r>
              <a:rPr lang="ar-IQ" sz="2800" dirty="0" smtClean="0"/>
              <a:t> 4) توثيق علاقة علم الاجتماع الرياضي بعلم الاجتماع العام من جانب. وبينه وبين التربية الرياضية من جانب آخر لاكتساب المعلومات الدقيقة عن البناء الاجتماعي وربطها في ممارسة الألعاب الرياضية .</a:t>
            </a:r>
          </a:p>
          <a:p>
            <a:pPr lvl="0"/>
            <a:endParaRPr lang="en-US" sz="1200" dirty="0" smtClean="0"/>
          </a:p>
          <a:p>
            <a:pPr lvl="0"/>
            <a:r>
              <a:rPr lang="ar-IQ" sz="2800" dirty="0" smtClean="0"/>
              <a:t>5) رفع المنزلة العلمية لعلم الاجتماع الرياضي من خلال إدخال موضوعات علم الاجتماع الرياضي كمادة أساسية ضمن العلوم الأخرى .</a:t>
            </a:r>
            <a:endParaRPr lang="en-US" sz="2800" dirty="0" smtClean="0"/>
          </a:p>
          <a:p>
            <a:r>
              <a:rPr lang="en-US" sz="2800" dirty="0" smtClean="0"/>
              <a:t> </a:t>
            </a:r>
          </a:p>
          <a:p>
            <a:endParaRPr lang="ar-SA" sz="2800"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15400" cy="6858000"/>
          </a:xfrm>
        </p:spPr>
        <p:txBody>
          <a:bodyPr>
            <a:noAutofit/>
          </a:bodyPr>
          <a:lstStyle/>
          <a:p>
            <a:pPr algn="r" rtl="1"/>
            <a:r>
              <a:rPr lang="ar-SA" sz="2800" b="1" u="sng" dirty="0" err="1" smtClean="0">
                <a:solidFill>
                  <a:schemeClr val="tx1"/>
                </a:solidFill>
              </a:rPr>
              <a:t>اهمية</a:t>
            </a:r>
            <a:r>
              <a:rPr lang="ar-SA" sz="2800" b="1" u="sng" dirty="0" smtClean="0">
                <a:solidFill>
                  <a:schemeClr val="tx1"/>
                </a:solidFill>
              </a:rPr>
              <a:t> دراسة علم الاجتماع الرياضي</a:t>
            </a:r>
            <a:r>
              <a:rPr lang="en-US" sz="2400" dirty="0" smtClean="0">
                <a:solidFill>
                  <a:schemeClr val="tx1"/>
                </a:solidFill>
              </a:rPr>
              <a:t/>
            </a:r>
            <a:br>
              <a:rPr lang="en-US" sz="2400" dirty="0" smtClean="0">
                <a:solidFill>
                  <a:schemeClr val="tx1"/>
                </a:solidFill>
              </a:rPr>
            </a:br>
            <a:r>
              <a:rPr lang="ar-IQ" sz="2400" dirty="0" smtClean="0">
                <a:solidFill>
                  <a:schemeClr val="tx1"/>
                </a:solidFill>
              </a:rPr>
              <a:t>    يعتبر علم الاجتماع الرياضي من العلوم </a:t>
            </a:r>
            <a:r>
              <a:rPr lang="ar-IQ" sz="2400" dirty="0" err="1" smtClean="0">
                <a:solidFill>
                  <a:schemeClr val="tx1"/>
                </a:solidFill>
              </a:rPr>
              <a:t>الانسانية</a:t>
            </a:r>
            <a:r>
              <a:rPr lang="ar-IQ" sz="2400" dirty="0" smtClean="0">
                <a:solidFill>
                  <a:schemeClr val="tx1"/>
                </a:solidFill>
              </a:rPr>
              <a:t> التي لها دور مهم في مختلف مجالات </a:t>
            </a:r>
            <a:r>
              <a:rPr lang="ar-IQ" sz="2400" dirty="0" err="1" smtClean="0">
                <a:solidFill>
                  <a:schemeClr val="tx1"/>
                </a:solidFill>
              </a:rPr>
              <a:t>الانسان</a:t>
            </a:r>
            <a:r>
              <a:rPr lang="ar-IQ" sz="2400" dirty="0" smtClean="0">
                <a:solidFill>
                  <a:schemeClr val="tx1"/>
                </a:solidFill>
              </a:rPr>
              <a:t> باعتباره ظاهرة نشطة تحدث التأثير في من حولها . وتزداد </a:t>
            </a:r>
            <a:r>
              <a:rPr lang="ar-IQ" sz="2400" dirty="0" err="1" smtClean="0">
                <a:solidFill>
                  <a:schemeClr val="tx1"/>
                </a:solidFill>
              </a:rPr>
              <a:t>اهمية</a:t>
            </a:r>
            <a:r>
              <a:rPr lang="ar-IQ" sz="2400" dirty="0" smtClean="0">
                <a:solidFill>
                  <a:schemeClr val="tx1"/>
                </a:solidFill>
              </a:rPr>
              <a:t> هذا العلم في المجتمعات نتيجة لوجود الخصائص النفسية وما </a:t>
            </a:r>
            <a:r>
              <a:rPr lang="ar-IQ" sz="2400" dirty="0" err="1" smtClean="0">
                <a:solidFill>
                  <a:schemeClr val="tx1"/>
                </a:solidFill>
              </a:rPr>
              <a:t>بها</a:t>
            </a:r>
            <a:r>
              <a:rPr lang="ar-IQ" sz="2400" dirty="0" smtClean="0">
                <a:solidFill>
                  <a:schemeClr val="tx1"/>
                </a:solidFill>
              </a:rPr>
              <a:t> من فروق فردية متمثلة في ( </a:t>
            </a:r>
            <a:r>
              <a:rPr lang="ar-IQ" sz="2400" b="1" dirty="0" smtClean="0">
                <a:solidFill>
                  <a:schemeClr val="tx1"/>
                </a:solidFill>
              </a:rPr>
              <a:t>اتجاهات _ رغبات _ ميول _ استعدادات</a:t>
            </a:r>
            <a:r>
              <a:rPr lang="ar-IQ" sz="2400" dirty="0" smtClean="0">
                <a:solidFill>
                  <a:schemeClr val="tx1"/>
                </a:solidFill>
              </a:rPr>
              <a:t> ) بين الجماعات في المجتمع ، هذه الفروق الفردية هي </a:t>
            </a:r>
            <a:r>
              <a:rPr lang="ar-IQ" sz="2400" dirty="0" err="1" smtClean="0">
                <a:solidFill>
                  <a:schemeClr val="tx1"/>
                </a:solidFill>
              </a:rPr>
              <a:t>امر</a:t>
            </a:r>
            <a:r>
              <a:rPr lang="ar-IQ" sz="2400" dirty="0" smtClean="0">
                <a:solidFill>
                  <a:schemeClr val="tx1"/>
                </a:solidFill>
              </a:rPr>
              <a:t> حيوي عندما ننظر </a:t>
            </a:r>
            <a:r>
              <a:rPr lang="ar-IQ" sz="2400" dirty="0" err="1" smtClean="0">
                <a:solidFill>
                  <a:schemeClr val="tx1"/>
                </a:solidFill>
              </a:rPr>
              <a:t>اليها</a:t>
            </a:r>
            <a:r>
              <a:rPr lang="ar-IQ" sz="2400" dirty="0" smtClean="0">
                <a:solidFill>
                  <a:schemeClr val="tx1"/>
                </a:solidFill>
              </a:rPr>
              <a:t> باهتمام علمي كبير، كما </a:t>
            </a:r>
            <a:r>
              <a:rPr lang="ar-IQ" sz="2400" dirty="0" err="1" smtClean="0">
                <a:solidFill>
                  <a:schemeClr val="tx1"/>
                </a:solidFill>
              </a:rPr>
              <a:t>انها</a:t>
            </a:r>
            <a:r>
              <a:rPr lang="ar-IQ" sz="2400" dirty="0" smtClean="0">
                <a:solidFill>
                  <a:schemeClr val="tx1"/>
                </a:solidFill>
              </a:rPr>
              <a:t> تحدد بشكل كبير علاقات </a:t>
            </a:r>
            <a:r>
              <a:rPr lang="ar-IQ" sz="2400" dirty="0" err="1" smtClean="0">
                <a:solidFill>
                  <a:schemeClr val="tx1"/>
                </a:solidFill>
              </a:rPr>
              <a:t>الافراد</a:t>
            </a:r>
            <a:r>
              <a:rPr lang="ar-IQ" sz="2400" dirty="0" smtClean="0">
                <a:solidFill>
                  <a:schemeClr val="tx1"/>
                </a:solidFill>
              </a:rPr>
              <a:t> الممارسين للأنشطة الرياضية في المجتمع </a:t>
            </a:r>
            <a:r>
              <a:rPr lang="ar-IQ" sz="2400" dirty="0" err="1" smtClean="0">
                <a:solidFill>
                  <a:schemeClr val="tx1"/>
                </a:solidFill>
              </a:rPr>
              <a:t>بانفسهم</a:t>
            </a:r>
            <a:r>
              <a:rPr lang="ar-IQ" sz="2400" dirty="0" smtClean="0">
                <a:solidFill>
                  <a:schemeClr val="tx1"/>
                </a:solidFill>
              </a:rPr>
              <a:t> وبغيرهم من </a:t>
            </a:r>
            <a:r>
              <a:rPr lang="ar-IQ" sz="2400" dirty="0" err="1" smtClean="0">
                <a:solidFill>
                  <a:schemeClr val="tx1"/>
                </a:solidFill>
              </a:rPr>
              <a:t>الافراد</a:t>
            </a:r>
            <a:r>
              <a:rPr lang="ar-IQ" sz="2400" dirty="0" smtClean="0">
                <a:solidFill>
                  <a:schemeClr val="tx1"/>
                </a:solidFill>
              </a:rPr>
              <a:t> </a:t>
            </a:r>
            <a:r>
              <a:rPr lang="ar-IQ" sz="2400" dirty="0" err="1" smtClean="0">
                <a:solidFill>
                  <a:schemeClr val="tx1"/>
                </a:solidFill>
              </a:rPr>
              <a:t>الاخرين</a:t>
            </a:r>
            <a:r>
              <a:rPr lang="ar-IQ" sz="2400" dirty="0" smtClean="0">
                <a:solidFill>
                  <a:schemeClr val="tx1"/>
                </a:solidFill>
              </a:rPr>
              <a:t> . وهنا نجد </a:t>
            </a:r>
            <a:r>
              <a:rPr lang="ar-IQ" sz="2400" dirty="0" err="1" smtClean="0">
                <a:solidFill>
                  <a:schemeClr val="tx1"/>
                </a:solidFill>
              </a:rPr>
              <a:t>اهمية</a:t>
            </a:r>
            <a:r>
              <a:rPr lang="ar-IQ" sz="2400" dirty="0" smtClean="0">
                <a:solidFill>
                  <a:schemeClr val="tx1"/>
                </a:solidFill>
              </a:rPr>
              <a:t> دراسة علم الاجتماع الرياضي انه يبحث في اتجاهين مهمين:</a:t>
            </a:r>
            <a:r>
              <a:rPr lang="en-US" sz="2400" dirty="0" smtClean="0">
                <a:solidFill>
                  <a:schemeClr val="tx1"/>
                </a:solidFill>
              </a:rPr>
              <a:t/>
            </a:r>
            <a:br>
              <a:rPr lang="en-US" sz="2400" dirty="0" smtClean="0">
                <a:solidFill>
                  <a:schemeClr val="tx1"/>
                </a:solidFill>
              </a:rPr>
            </a:br>
            <a:r>
              <a:rPr lang="ar-IQ" sz="2400" b="1" u="sng" dirty="0" smtClean="0">
                <a:solidFill>
                  <a:schemeClr val="tx1"/>
                </a:solidFill>
              </a:rPr>
              <a:t>  </a:t>
            </a:r>
            <a:r>
              <a:rPr lang="ar-IQ" sz="3200" b="1" u="sng" dirty="0" smtClean="0">
                <a:solidFill>
                  <a:schemeClr val="tx1"/>
                </a:solidFill>
              </a:rPr>
              <a:t>الاتجاه الأول</a:t>
            </a:r>
            <a:r>
              <a:rPr lang="ar-IQ" sz="3200" dirty="0" smtClean="0">
                <a:solidFill>
                  <a:schemeClr val="tx1"/>
                </a:solidFill>
              </a:rPr>
              <a:t> : وهو ما يفيد في دراسة علاقات </a:t>
            </a:r>
            <a:r>
              <a:rPr lang="ar-IQ" sz="3200" dirty="0" err="1" smtClean="0">
                <a:solidFill>
                  <a:schemeClr val="tx1"/>
                </a:solidFill>
              </a:rPr>
              <a:t>الافراد</a:t>
            </a:r>
            <a:r>
              <a:rPr lang="ar-IQ" sz="3200" dirty="0" smtClean="0">
                <a:solidFill>
                  <a:schemeClr val="tx1"/>
                </a:solidFill>
              </a:rPr>
              <a:t> الممارسين للأنشطة الرياضية وتحليلها، ومن ورائهم من </a:t>
            </a:r>
            <a:r>
              <a:rPr lang="ar-IQ" sz="3200" dirty="0" err="1" smtClean="0">
                <a:solidFill>
                  <a:schemeClr val="tx1"/>
                </a:solidFill>
              </a:rPr>
              <a:t>الاداريين</a:t>
            </a:r>
            <a:r>
              <a:rPr lang="ar-IQ" sz="3200" dirty="0" smtClean="0">
                <a:solidFill>
                  <a:schemeClr val="tx1"/>
                </a:solidFill>
              </a:rPr>
              <a:t> والمسئولين والمشجعين والمشاهدين .</a:t>
            </a:r>
            <a:r>
              <a:rPr lang="en-US" sz="3200" dirty="0" smtClean="0">
                <a:solidFill>
                  <a:schemeClr val="tx1"/>
                </a:solidFill>
              </a:rPr>
              <a:t/>
            </a:r>
            <a:br>
              <a:rPr lang="en-US" sz="3200" dirty="0" smtClean="0">
                <a:solidFill>
                  <a:schemeClr val="tx1"/>
                </a:solidFill>
              </a:rPr>
            </a:br>
            <a:r>
              <a:rPr lang="ar-IQ" sz="3200" b="1" u="sng" dirty="0" smtClean="0">
                <a:solidFill>
                  <a:schemeClr val="tx1"/>
                </a:solidFill>
              </a:rPr>
              <a:t>  الاتجاه الثاني</a:t>
            </a:r>
            <a:r>
              <a:rPr lang="ar-IQ" sz="3200" dirty="0" smtClean="0">
                <a:solidFill>
                  <a:schemeClr val="tx1"/>
                </a:solidFill>
              </a:rPr>
              <a:t>  هو فهم طبيعة سلوك هؤلاء </a:t>
            </a:r>
            <a:r>
              <a:rPr lang="ar-IQ" sz="3200" dirty="0" err="1" smtClean="0">
                <a:solidFill>
                  <a:schemeClr val="tx1"/>
                </a:solidFill>
              </a:rPr>
              <a:t>الافراد</a:t>
            </a:r>
            <a:r>
              <a:rPr lang="ar-IQ" sz="3200" dirty="0" smtClean="0">
                <a:solidFill>
                  <a:schemeClr val="tx1"/>
                </a:solidFill>
              </a:rPr>
              <a:t> الممارسين للرياضة في أطار التفاعل الاجتماعي وما وراء ذلك من العمليات الاجتماعية والوقوف على </a:t>
            </a:r>
            <a:r>
              <a:rPr lang="ar-IQ" sz="3200" dirty="0" err="1" smtClean="0">
                <a:solidFill>
                  <a:schemeClr val="tx1"/>
                </a:solidFill>
              </a:rPr>
              <a:t>اسبابها</a:t>
            </a:r>
            <a:r>
              <a:rPr lang="ar-IQ" sz="3200" dirty="0" smtClean="0">
                <a:solidFill>
                  <a:schemeClr val="tx1"/>
                </a:solidFill>
              </a:rPr>
              <a:t> وديناميكية تطورها ومن ثم التنبؤ بأشكال السلوك الاجتماعي الحادث </a:t>
            </a:r>
            <a:r>
              <a:rPr lang="ar-IQ" sz="3200" dirty="0" err="1" smtClean="0">
                <a:solidFill>
                  <a:schemeClr val="tx1"/>
                </a:solidFill>
              </a:rPr>
              <a:t>للافراد</a:t>
            </a:r>
            <a:r>
              <a:rPr lang="ar-IQ" sz="3200" dirty="0" smtClean="0">
                <a:solidFill>
                  <a:schemeClr val="tx1"/>
                </a:solidFill>
              </a:rPr>
              <a:t> وبالاتي القدرة على علاج هذا السلوك وضبطه </a:t>
            </a:r>
            <a:r>
              <a:rPr lang="ar-IQ" sz="3200" dirty="0" err="1" smtClean="0">
                <a:solidFill>
                  <a:schemeClr val="tx1"/>
                </a:solidFill>
              </a:rPr>
              <a:t>وتوجيته</a:t>
            </a:r>
            <a:r>
              <a:rPr lang="ar-IQ" sz="3200" dirty="0" smtClean="0">
                <a:solidFill>
                  <a:schemeClr val="tx1"/>
                </a:solidFill>
              </a:rPr>
              <a:t> باعتباره يمثل استجابات لمثيرات اجتماعية من جراء تفاعل </a:t>
            </a:r>
            <a:r>
              <a:rPr lang="ar-IQ" sz="3200" dirty="0" err="1" smtClean="0">
                <a:solidFill>
                  <a:schemeClr val="tx1"/>
                </a:solidFill>
              </a:rPr>
              <a:t>الافراد</a:t>
            </a:r>
            <a:r>
              <a:rPr lang="ar-IQ" sz="3200" dirty="0" smtClean="0">
                <a:solidFill>
                  <a:schemeClr val="tx1"/>
                </a:solidFill>
              </a:rPr>
              <a:t> الممارسين للأنشطة الرياضية داخل فرق جماعية وأنشطة فردية .</a:t>
            </a:r>
            <a:r>
              <a:rPr lang="en-US" sz="2400" dirty="0" smtClean="0">
                <a:solidFill>
                  <a:schemeClr val="tx1"/>
                </a:solidFill>
              </a:rPr>
              <a:t/>
            </a:r>
            <a:br>
              <a:rPr lang="en-US" sz="2400" dirty="0" smtClean="0">
                <a:solidFill>
                  <a:schemeClr val="tx1"/>
                </a:solidFill>
              </a:rPr>
            </a:br>
            <a:endParaRPr lang="ar-SA" sz="2400"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Words>
  <PresentationFormat>عرض على الشاشة (3:4)‏</PresentationFormat>
  <Paragraphs>12</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اهداف علم الاجتماع الرياضي</vt:lpstr>
      <vt:lpstr>اهمية دراسة علم الاجتماع الرياضي     يعتبر علم الاجتماع الرياضي من العلوم الانسانية التي لها دور مهم في مختلف مجالات الانسان باعتباره ظاهرة نشطة تحدث التأثير في من حولها . وتزداد اهمية هذا العلم في المجتمعات نتيجة لوجود الخصائص النفسية وما بها من فروق فردية متمثلة في ( اتجاهات _ رغبات _ ميول _ استعدادات ) بين الجماعات في المجتمع ، هذه الفروق الفردية هي امر حيوي عندما ننظر اليها باهتمام علمي كبير، كما انها تحدد بشكل كبير علاقات الافراد الممارسين للأنشطة الرياضية في المجتمع بانفسهم وبغيرهم من الافراد الاخرين . وهنا نجد اهمية دراسة علم الاجتماع الرياضي انه يبحث في اتجاهين مهمين:   الاتجاه الأول : وهو ما يفيد في دراسة علاقات الافراد الممارسين للأنشطة الرياضية وتحليلها، ومن ورائهم من الاداريين والمسئولين والمشجعين والمشاهدين .   الاتجاه الثاني  هو فهم طبيعة سلوك هؤلاء الافراد الممارسين للرياضة في أطار التفاعل الاجتماعي وما وراء ذلك من العمليات الاجتماعية والوقوف على اسبابها وديناميكية تطورها ومن ثم التنبؤ بأشكال السلوك الاجتماعي الحادث للافراد وبالاتي القدرة على علاج هذا السلوك وضبطه وتوجيته باعتباره يمثل استجابات لمثيرات اجتماعية من جراء تفاعل الافراد الممارسين للأنشطة الرياضية داخل فرق جماعية وأنشطة فردية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اهداف علم الاجتماع الرياضي</dc:title>
  <dc:creator>HP</dc:creator>
  <cp:lastModifiedBy>DR.Ahmed Saker 2O14</cp:lastModifiedBy>
  <cp:revision>1</cp:revision>
  <dcterms:created xsi:type="dcterms:W3CDTF">2018-12-10T17:47:21Z</dcterms:created>
  <dcterms:modified xsi:type="dcterms:W3CDTF">2018-12-10T18:12:40Z</dcterms:modified>
</cp:coreProperties>
</file>